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5" r:id="rId1"/>
  </p:sldMasterIdLst>
  <p:sldIdLst>
    <p:sldId id="256" r:id="rId2"/>
    <p:sldId id="257" r:id="rId3"/>
    <p:sldId id="258" r:id="rId4"/>
    <p:sldId id="274" r:id="rId5"/>
    <p:sldId id="271" r:id="rId6"/>
    <p:sldId id="259" r:id="rId7"/>
    <p:sldId id="268" r:id="rId8"/>
    <p:sldId id="261" r:id="rId9"/>
    <p:sldId id="262" r:id="rId10"/>
    <p:sldId id="273" r:id="rId11"/>
    <p:sldId id="263" r:id="rId12"/>
    <p:sldId id="272" r:id="rId13"/>
    <p:sldId id="264" r:id="rId14"/>
    <p:sldId id="265" r:id="rId15"/>
    <p:sldId id="269" r:id="rId16"/>
    <p:sldId id="266" r:id="rId17"/>
    <p:sldId id="267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2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5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2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3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6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3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8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9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1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3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62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6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3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5/12/2017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8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ppx.godbolt.org/" TargetMode="External"/><Relationship Id="rId2" Type="http://schemas.openxmlformats.org/officeDocument/2006/relationships/hyperlink" Target="https://isocpp.org/blog/2017/05/fun-with-reflection-in-cpp-jakie-ka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lab.cc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-std.org/jtc1/sc22/wg21/docs/papers/2015/n4502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ACCU 2017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Bristol, April 25th-29th</a:t>
            </a:r>
          </a:p>
          <a:p>
            <a:r>
              <a:rPr lang="de-DE" dirty="0">
                <a:solidFill>
                  <a:schemeClr val="bg1"/>
                </a:solidFill>
              </a:rPr>
              <a:t>Trip Report Felix Petriconi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20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6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Bloomberg Event</a:t>
            </a:r>
            <a:endParaRPr lang="en-US" dirty="0"/>
          </a:p>
        </p:txBody>
      </p:sp>
      <p:pic>
        <p:nvPicPr>
          <p:cNvPr id="4098" name="Picture 2" descr="https://pbs.twimg.com/media/C-WOj6MUIAAk4IG.jpg:lar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86" y="1755829"/>
            <a:ext cx="3148614" cy="221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pbs.twimg.com/media/C-cR7I6XsAEvpn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86" y="3282062"/>
            <a:ext cx="4345549" cy="325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pbs.twimg.com/media/C-cjDqrXcAAzvv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095" y="372154"/>
            <a:ext cx="5909945" cy="44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pbs.twimg.com/media/C-di9BoXsAA8gQ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71" y="1630680"/>
            <a:ext cx="6547390" cy="491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42046" y="6550223"/>
            <a:ext cx="4636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by Austin Bingham, Vittorio Romeo and Paul Williams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71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 Highlights 3rd day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Keynote by Fran </a:t>
            </a:r>
            <a:r>
              <a:rPr lang="en-US" dirty="0" err="1" smtClean="0"/>
              <a:t>Buontempo</a:t>
            </a:r>
            <a:endParaRPr lang="en-US" dirty="0" smtClean="0"/>
          </a:p>
          <a:p>
            <a:pPr lvl="1"/>
            <a:r>
              <a:rPr lang="en-US" dirty="0" smtClean="0"/>
              <a:t>AI: Actual Intelligence</a:t>
            </a:r>
          </a:p>
          <a:p>
            <a:r>
              <a:rPr lang="en-US" dirty="0" smtClean="0"/>
              <a:t>Sergei </a:t>
            </a:r>
            <a:r>
              <a:rPr lang="en-US" dirty="0" err="1" smtClean="0"/>
              <a:t>Sadovnikov</a:t>
            </a:r>
            <a:r>
              <a:rPr lang="en-US" dirty="0" smtClean="0"/>
              <a:t>: Automatic C++ source code generation with clang</a:t>
            </a:r>
          </a:p>
          <a:p>
            <a:pPr lvl="1"/>
            <a:r>
              <a:rPr lang="en-US" dirty="0" smtClean="0"/>
              <a:t>Introduction into clang compiler front end</a:t>
            </a:r>
          </a:p>
          <a:p>
            <a:pPr lvl="1"/>
            <a:r>
              <a:rPr lang="en-US" dirty="0" smtClean="0"/>
              <a:t>Demonstration of how simple it is to generate source code for </a:t>
            </a:r>
            <a:r>
              <a:rPr lang="en-US" dirty="0" err="1" smtClean="0"/>
              <a:t>enum</a:t>
            </a:r>
            <a:r>
              <a:rPr lang="en-US" dirty="0" smtClean="0"/>
              <a:t> to string conversion or data serialization and deserialization code</a:t>
            </a:r>
          </a:p>
          <a:p>
            <a:r>
              <a:rPr lang="en-US" dirty="0" smtClean="0"/>
              <a:t>Dominic Robinson: </a:t>
            </a:r>
            <a:r>
              <a:rPr lang="en-US" dirty="0" err="1" smtClean="0"/>
              <a:t>Coroutines</a:t>
            </a:r>
            <a:r>
              <a:rPr lang="en-US" dirty="0" smtClean="0"/>
              <a:t> and C++ DSLs for Human Scale Concurrency</a:t>
            </a:r>
          </a:p>
          <a:p>
            <a:pPr lvl="1"/>
            <a:r>
              <a:rPr lang="en-US" dirty="0" smtClean="0"/>
              <a:t>Basic introduction into co-routines C++17(TS) / Visual Studio 2015</a:t>
            </a:r>
          </a:p>
          <a:p>
            <a:pPr lvl="1"/>
            <a:r>
              <a:rPr lang="en-US" dirty="0" smtClean="0"/>
              <a:t>Introduction into his new frame to easily compose in a type safe manner state machines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1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 Dinner</a:t>
            </a:r>
            <a:endParaRPr lang="en-US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0" y="1690688"/>
            <a:ext cx="6478776" cy="3836322"/>
            <a:chOff x="0" y="1690688"/>
            <a:chExt cx="6478776" cy="3836322"/>
          </a:xfrm>
        </p:grpSpPr>
        <p:pic>
          <p:nvPicPr>
            <p:cNvPr id="2050" name="Picture 2" descr="https://pbs.twimg.com/media/C-hbGQDXkAA-OtV.jpg:lar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90688"/>
              <a:ext cx="6379089" cy="3597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5042164" y="5265400"/>
              <a:ext cx="14366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Image by Neil </a:t>
              </a:r>
              <a:r>
                <a:rPr lang="en-US" sz="1100" dirty="0" err="1" smtClean="0"/>
                <a:t>Horlock</a:t>
              </a:r>
              <a:endParaRPr lang="en-US" sz="1100" dirty="0"/>
            </a:p>
          </p:txBody>
        </p:sp>
      </p:grpSp>
      <p:pic>
        <p:nvPicPr>
          <p:cNvPr id="2052" name="Picture 4" descr="https://pbs.twimg.com/media/C-hb-r8W0AAdMjN.jpg: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764" y="259632"/>
            <a:ext cx="4843836" cy="36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0075344" y="3867197"/>
            <a:ext cx="2116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by Austin Bingham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7199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 Highlights 4th day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9308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Niall </a:t>
            </a:r>
            <a:r>
              <a:rPr lang="en-US" dirty="0" smtClean="0"/>
              <a:t>Douglas: Mongrel </a:t>
            </a:r>
            <a:r>
              <a:rPr lang="en-US" dirty="0"/>
              <a:t>Monads, Dirty, Dirty, </a:t>
            </a:r>
            <a:r>
              <a:rPr lang="en-US" dirty="0" smtClean="0"/>
              <a:t>Dirty</a:t>
            </a:r>
          </a:p>
          <a:p>
            <a:pPr lvl="1"/>
            <a:r>
              <a:rPr lang="en-US" dirty="0" smtClean="0"/>
              <a:t>Why one should favor expected&lt;T,E&gt;  instead of error code and exceptions</a:t>
            </a:r>
            <a:endParaRPr lang="en-US" dirty="0"/>
          </a:p>
          <a:p>
            <a:r>
              <a:rPr lang="en-US" dirty="0" smtClean="0"/>
              <a:t>Vittorio Romeo: Implementing variant visitation using lambdas</a:t>
            </a:r>
          </a:p>
          <a:p>
            <a:r>
              <a:rPr lang="en-US" dirty="0" smtClean="0"/>
              <a:t>Odin Holmes: Modern C++ Design reloaded</a:t>
            </a:r>
          </a:p>
          <a:p>
            <a:pPr lvl="1"/>
            <a:r>
              <a:rPr lang="en-US" dirty="0" smtClean="0"/>
              <a:t>Based on </a:t>
            </a:r>
            <a:r>
              <a:rPr lang="en-US" dirty="0" err="1" smtClean="0"/>
              <a:t>Alexandrescu‘s</a:t>
            </a:r>
            <a:r>
              <a:rPr lang="en-US" dirty="0" smtClean="0"/>
              <a:t> classic he revisited different techniques and showed how to achieve today more with simpler code</a:t>
            </a:r>
            <a:endParaRPr lang="en-US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6541073" y="1825625"/>
            <a:ext cx="5455982" cy="3379431"/>
            <a:chOff x="6541073" y="1825625"/>
            <a:chExt cx="5455982" cy="3379431"/>
          </a:xfrm>
        </p:grpSpPr>
        <p:pic>
          <p:nvPicPr>
            <p:cNvPr id="1026" name="Picture 2" descr="https://pbs.twimg.com/media/C-kgy1HXUAEAeuR.jpg:lar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073" y="1825625"/>
              <a:ext cx="5455982" cy="3071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feld 3"/>
            <p:cNvSpPr txBox="1"/>
            <p:nvPr/>
          </p:nvSpPr>
          <p:spPr>
            <a:xfrm>
              <a:off x="10456890" y="4897279"/>
              <a:ext cx="15401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Image by </a:t>
              </a:r>
              <a:r>
                <a:rPr lang="en-US" sz="1400" dirty="0" err="1" smtClean="0"/>
                <a:t>Jakie</a:t>
              </a:r>
              <a:r>
                <a:rPr lang="en-US" sz="1400" dirty="0" smtClean="0"/>
                <a:t> Kay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31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Closing</a:t>
            </a:r>
            <a:r>
              <a:rPr lang="de-DE" dirty="0" smtClean="0"/>
              <a:t> </a:t>
            </a:r>
            <a:r>
              <a:rPr lang="de-DE" dirty="0" err="1" smtClean="0"/>
              <a:t>Keynote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Herb Sutter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 spoke about a proposal to introduce Meta Classes into C++. Andrew Sutton and he are currently working on it</a:t>
            </a:r>
          </a:p>
          <a:p>
            <a:r>
              <a:rPr lang="en-US" dirty="0" smtClean="0"/>
              <a:t>First time mentioning in the public at ACCU. Therefore video publishing will be delayed until next standard meeting</a:t>
            </a:r>
          </a:p>
          <a:p>
            <a:r>
              <a:rPr lang="en-US" dirty="0" smtClean="0"/>
              <a:t>Based on the </a:t>
            </a:r>
            <a:r>
              <a:rPr lang="en-US" dirty="0" err="1" smtClean="0"/>
              <a:t>constexpr</a:t>
            </a:r>
            <a:r>
              <a:rPr lang="en-US" dirty="0" smtClean="0"/>
              <a:t>, if </a:t>
            </a:r>
            <a:r>
              <a:rPr lang="en-US" dirty="0" err="1" smtClean="0"/>
              <a:t>constexp</a:t>
            </a:r>
            <a:r>
              <a:rPr lang="en-US" dirty="0" smtClean="0"/>
              <a:t>, reflection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4295775"/>
            <a:ext cx="67437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Closing</a:t>
            </a:r>
            <a:r>
              <a:rPr lang="de-DE" dirty="0"/>
              <a:t> </a:t>
            </a:r>
            <a:r>
              <a:rPr lang="de-DE" dirty="0" err="1"/>
              <a:t>Keynote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Herb Sutter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28588" y="2404269"/>
            <a:ext cx="55149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lass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Shape {</a:t>
            </a:r>
          </a:p>
          <a:p>
            <a:pPr marL="0" indent="0">
              <a:buNone/>
            </a:pP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scale_by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 0;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…</a:t>
            </a:r>
          </a:p>
          <a:p>
            <a:pPr marL="0" indent="0">
              <a:buNone/>
            </a:pPr>
            <a:r>
              <a:rPr lang="de-DE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</a:t>
            </a: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Shape() </a:t>
            </a: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noexcept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{}	</a:t>
            </a:r>
          </a:p>
          <a:p>
            <a:pPr marL="0" indent="0">
              <a:buNone/>
            </a:pP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5643563" y="2404269"/>
            <a:ext cx="55149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Shape {</a:t>
            </a:r>
          </a:p>
          <a:p>
            <a:pPr marL="0" indent="0">
              <a:buNone/>
            </a:pP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scale_by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// …</a:t>
            </a:r>
          </a:p>
          <a:p>
            <a:pPr marL="0" indent="0">
              <a:buNone/>
            </a:pPr>
            <a:r>
              <a:rPr lang="de-DE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9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C++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~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interface()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noexcept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constexpr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compiler.require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interface.variables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().empty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interfaces may not contain data members");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interface.functions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compiler.require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f.is_copy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&amp;&amp; !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f.is_move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interfaces may not copy or move; consider a virtual clone()");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f.has_access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endParaRPr 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f.make_public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compiler.require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f.is_public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"interface functions must be public");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f.make_pure_virtual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6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: </a:t>
            </a:r>
            <a:r>
              <a:rPr lang="de-DE" dirty="0" err="1" smtClean="0"/>
              <a:t>Qt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85738" y="1847056"/>
            <a:ext cx="5514975" cy="48814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Q_OBJECT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QObject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parent = 0 );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Q_PROPERTY(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READ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get_value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WRITE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set_value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i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get_value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400" b="1" i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value; 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set_value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v) { value = v; 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b="1" i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value;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signals: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mySignal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5838825" y="1847056"/>
            <a:ext cx="551497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QClass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value { };  // default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mySignal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mySlot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5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 on </a:t>
            </a:r>
            <a:r>
              <a:rPr lang="de-DE" dirty="0" err="1" smtClean="0"/>
              <a:t>Meta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Fun with Reflection in C++ by </a:t>
            </a:r>
            <a:r>
              <a:rPr lang="en-US" dirty="0" err="1" smtClean="0">
                <a:hlinkClick r:id="rId2"/>
              </a:rPr>
              <a:t>Jakie</a:t>
            </a:r>
            <a:r>
              <a:rPr lang="en-US" dirty="0" smtClean="0">
                <a:hlinkClick r:id="rId2"/>
              </a:rPr>
              <a:t> Kay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(https://isocpp.org/blog/2017/05/fun-with-reflection-in-cpp-jakie-kay)</a:t>
            </a:r>
            <a:endParaRPr lang="en-US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>
                <a:hlinkClick r:id="rId3"/>
              </a:rPr>
              <a:t>Online Compiler </a:t>
            </a:r>
            <a:r>
              <a:rPr lang="de-DE" dirty="0" err="1" smtClean="0">
                <a:hlinkClick r:id="rId3"/>
              </a:rPr>
              <a:t>of</a:t>
            </a:r>
            <a:r>
              <a:rPr lang="de-DE" dirty="0" smtClean="0">
                <a:hlinkClick r:id="rId3"/>
              </a:rPr>
              <a:t> Herb </a:t>
            </a:r>
            <a:r>
              <a:rPr lang="de-DE" dirty="0" err="1" smtClean="0">
                <a:hlinkClick r:id="rId3"/>
              </a:rPr>
              <a:t>Sutter‘s</a:t>
            </a:r>
            <a:r>
              <a:rPr lang="de-DE" dirty="0" smtClean="0">
                <a:hlinkClick r:id="rId3"/>
              </a:rPr>
              <a:t> </a:t>
            </a:r>
            <a:r>
              <a:rPr lang="de-DE" dirty="0" err="1" smtClean="0">
                <a:hlinkClick r:id="rId3"/>
              </a:rPr>
              <a:t>and</a:t>
            </a:r>
            <a:r>
              <a:rPr lang="de-DE" dirty="0" smtClean="0">
                <a:hlinkClick r:id="rId3"/>
              </a:rPr>
              <a:t> Andrew </a:t>
            </a:r>
            <a:r>
              <a:rPr lang="de-DE" dirty="0" err="1" smtClean="0">
                <a:hlinkClick r:id="rId3"/>
              </a:rPr>
              <a:t>Sutton‘s</a:t>
            </a:r>
            <a:r>
              <a:rPr lang="de-DE" dirty="0" smtClean="0">
                <a:hlinkClick r:id="rId3"/>
              </a:rPr>
              <a:t> </a:t>
            </a:r>
            <a:r>
              <a:rPr lang="de-DE" dirty="0" err="1" smtClean="0">
                <a:hlinkClick r:id="rId3"/>
              </a:rPr>
              <a:t>work</a:t>
            </a:r>
            <a:endParaRPr lang="de-DE" dirty="0" smtClean="0"/>
          </a:p>
          <a:p>
            <a:pPr marL="0" indent="0">
              <a:buNone/>
            </a:pPr>
            <a:r>
              <a:rPr lang="de-DE" sz="2000" dirty="0"/>
              <a:t>	</a:t>
            </a:r>
            <a:r>
              <a:rPr lang="de-DE" sz="2000" dirty="0" smtClean="0"/>
              <a:t>(https://cppx.godbolt.org/)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442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</a:t>
            </a:r>
            <a:r>
              <a:rPr lang="de-DE" dirty="0" smtClean="0"/>
              <a:t> Trip Report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3rd visit of the ACCU conference</a:t>
            </a:r>
          </a:p>
          <a:p>
            <a:r>
              <a:rPr lang="en-US" dirty="0" smtClean="0"/>
              <a:t>2nd conference with a </a:t>
            </a:r>
            <a:r>
              <a:rPr lang="en-US" smtClean="0"/>
              <a:t>contribution by </a:t>
            </a:r>
            <a:r>
              <a:rPr lang="en-US" dirty="0" smtClean="0"/>
              <a:t>myself</a:t>
            </a:r>
          </a:p>
          <a:p>
            <a:r>
              <a:rPr lang="en-US" dirty="0" smtClean="0"/>
              <a:t>1st conference as a conference committee member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9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Program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~120 sessions and tutorials were proposed</a:t>
            </a:r>
          </a:p>
          <a:p>
            <a:r>
              <a:rPr lang="en-US" dirty="0" smtClean="0"/>
              <a:t>4 pre-conference tutorials and 60 sessions had to be chosen</a:t>
            </a:r>
          </a:p>
          <a:p>
            <a:r>
              <a:rPr lang="en-US" dirty="0" smtClean="0"/>
              <a:t>Meeting in London on December the 3rd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99" y="3636704"/>
            <a:ext cx="3725333" cy="2794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566" y="3493571"/>
            <a:ext cx="2310200" cy="30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 - </a:t>
            </a:r>
            <a:r>
              <a:rPr lang="en-US" dirty="0"/>
              <a:t>Association of C and C++ </a:t>
            </a:r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 organization completely based on volunteers help</a:t>
            </a:r>
          </a:p>
          <a:p>
            <a:r>
              <a:rPr lang="en-US" dirty="0" smtClean="0"/>
              <a:t>21th ACCU conference</a:t>
            </a:r>
          </a:p>
          <a:p>
            <a:r>
              <a:rPr lang="en-US" dirty="0" smtClean="0"/>
              <a:t>The complete spillover goes to Code Club, an charity organization that offers </a:t>
            </a:r>
            <a:r>
              <a:rPr lang="en-US" i="1" dirty="0" smtClean="0"/>
              <a:t>all</a:t>
            </a:r>
            <a:r>
              <a:rPr lang="en-US" dirty="0" smtClean="0"/>
              <a:t> children the possibility to learn to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Pre-Conference Tutorial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460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The Art of Writing Reasonable Concurrent Code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91" y="2455228"/>
            <a:ext cx="5785009" cy="3856672"/>
          </a:xfrm>
          <a:prstGeom prst="rect">
            <a:avLst/>
          </a:prstGeom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746046" y="2455228"/>
            <a:ext cx="4822745" cy="3856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Recap why writing concurrent programs is necessary today</a:t>
            </a:r>
          </a:p>
          <a:p>
            <a:r>
              <a:rPr lang="en-US" dirty="0" smtClean="0"/>
              <a:t>Introduction into high level concurrency abstractions</a:t>
            </a:r>
          </a:p>
          <a:p>
            <a:r>
              <a:rPr lang="en-US" dirty="0" smtClean="0"/>
              <a:t>Introduction into C++11 standard futures</a:t>
            </a:r>
          </a:p>
        </p:txBody>
      </p:sp>
    </p:spTree>
    <p:extLst>
      <p:ext uri="{BB962C8B-B14F-4D97-AF65-F5344CB8AC3E}">
        <p14:creationId xmlns:p14="http://schemas.microsoft.com/office/powerpoint/2010/main" val="2218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Pre-Conference Tutorial Cont.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into C++17 (TS) / boost future extensions</a:t>
            </a:r>
          </a:p>
          <a:p>
            <a:r>
              <a:rPr lang="en-US" dirty="0" smtClean="0"/>
              <a:t>Showing the deficiencies of the current C++ standard’s design</a:t>
            </a:r>
          </a:p>
          <a:p>
            <a:r>
              <a:rPr lang="en-US" dirty="0" smtClean="0"/>
              <a:t>In depth tutorial with exercises into an alternative future implementation by Sean Parent from Adobe and myself: </a:t>
            </a:r>
            <a:r>
              <a:rPr lang="en-US" dirty="0" smtClean="0">
                <a:hlinkClick r:id="rId2"/>
              </a:rPr>
              <a:t>http://www.stlab.cc</a:t>
            </a:r>
            <a:endParaRPr lang="en-US" dirty="0" smtClean="0"/>
          </a:p>
          <a:p>
            <a:r>
              <a:rPr lang="en-US" dirty="0" smtClean="0"/>
              <a:t>In depth tutorial with exercises into CSP channels.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9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Highlights 1st day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03820" cy="4351338"/>
          </a:xfrm>
        </p:spPr>
        <p:txBody>
          <a:bodyPr>
            <a:normAutofit/>
          </a:bodyPr>
          <a:lstStyle/>
          <a:p>
            <a:r>
              <a:rPr lang="en-US" dirty="0"/>
              <a:t>Keynote by Russ Miles</a:t>
            </a:r>
          </a:p>
          <a:p>
            <a:pPr lvl="1"/>
            <a:r>
              <a:rPr lang="en-US" dirty="0"/>
              <a:t>About the „Highway to Hell“ of micro-service architecture</a:t>
            </a:r>
          </a:p>
          <a:p>
            <a:r>
              <a:rPr lang="en-US" dirty="0"/>
              <a:t>Nico </a:t>
            </a:r>
            <a:r>
              <a:rPr lang="en-US" dirty="0" err="1"/>
              <a:t>Josuttis</a:t>
            </a:r>
            <a:r>
              <a:rPr lang="en-US" dirty="0"/>
              <a:t>: The nightmare of Move Semantics for Simple Classes</a:t>
            </a:r>
          </a:p>
          <a:p>
            <a:r>
              <a:rPr lang="en-US" dirty="0"/>
              <a:t>Louis Dionne: Metaprogramming in C++14</a:t>
            </a:r>
          </a:p>
          <a:p>
            <a:pPr lvl="1"/>
            <a:r>
              <a:rPr lang="en-US" dirty="0"/>
              <a:t>Introduction into boost::</a:t>
            </a:r>
            <a:r>
              <a:rPr lang="en-US" dirty="0" err="1"/>
              <a:t>hana</a:t>
            </a:r>
            <a:r>
              <a:rPr lang="en-US" dirty="0"/>
              <a:t>, a combination of boost::</a:t>
            </a:r>
            <a:r>
              <a:rPr lang="en-US" dirty="0" err="1"/>
              <a:t>mpl</a:t>
            </a:r>
            <a:r>
              <a:rPr lang="en-US" dirty="0"/>
              <a:t> and boost::fusion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74305" y="2593340"/>
            <a:ext cx="4606290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0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53356"/>
          </a:xfrm>
        </p:spPr>
        <p:txBody>
          <a:bodyPr>
            <a:normAutofit/>
          </a:bodyPr>
          <a:lstStyle/>
          <a:p>
            <a:r>
              <a:rPr lang="de-DE" dirty="0" smtClean="0"/>
              <a:t>Marshall </a:t>
            </a:r>
            <a:r>
              <a:rPr lang="de-DE" dirty="0" err="1" smtClean="0"/>
              <a:t>Clow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sz="2200" dirty="0"/>
              <a:t>The Detection Idiom - a simpler way to </a:t>
            </a:r>
            <a:r>
              <a:rPr lang="en-US" sz="2200" dirty="0" smtClean="0"/>
              <a:t>SFINAE in C++17*</a:t>
            </a:r>
            <a:endParaRPr lang="en-US" sz="2700" dirty="0"/>
          </a:p>
        </p:txBody>
      </p:sp>
      <p:sp>
        <p:nvSpPr>
          <p:cNvPr id="4" name="Textfeld 3"/>
          <p:cNvSpPr txBox="1"/>
          <p:nvPr/>
        </p:nvSpPr>
        <p:spPr>
          <a:xfrm>
            <a:off x="126206" y="1985960"/>
            <a:ext cx="57459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cs typeface="Courier New" panose="02070309020205020404" pitchFamily="49" charset="0"/>
              </a:rPr>
              <a:t>Pre-Detection</a:t>
            </a:r>
            <a:r>
              <a:rPr lang="de-DE" sz="2400" dirty="0" smtClean="0">
                <a:cs typeface="Courier New" panose="02070309020205020404" pitchFamily="49" charset="0"/>
              </a:rPr>
              <a:t> Idiom Way</a:t>
            </a:r>
          </a:p>
          <a:p>
            <a:endParaRPr lang="en-US" sz="2400" dirty="0" smtClean="0">
              <a:cs typeface="Courier New" panose="02070309020205020404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has_PrintTo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char   Yes;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No {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dummy[2]; };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test(U* p) -&gt;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decltype</a:t>
            </a:r>
            <a:r>
              <a:rPr lang="en-US" sz="1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PrintTo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(*p, &amp;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 Yes(0));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No test(...);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value = </a:t>
            </a:r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(test&lt;T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&gt;(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== </a:t>
            </a:r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(Yes);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946793" y="1985957"/>
            <a:ext cx="5926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cs typeface="Courier New" panose="02070309020205020404" pitchFamily="49" charset="0"/>
              </a:rPr>
              <a:t>New </a:t>
            </a:r>
            <a:r>
              <a:rPr lang="de-DE" sz="2400" dirty="0" err="1" smtClean="0">
                <a:cs typeface="Courier New" panose="02070309020205020404" pitchFamily="49" charset="0"/>
              </a:rPr>
              <a:t>Detection</a:t>
            </a:r>
            <a:r>
              <a:rPr lang="de-DE" sz="2400" dirty="0" smtClean="0">
                <a:cs typeface="Courier New" panose="02070309020205020404" pitchFamily="49" charset="0"/>
              </a:rPr>
              <a:t> </a:t>
            </a:r>
            <a:r>
              <a:rPr lang="de-DE" sz="2400" dirty="0">
                <a:cs typeface="Courier New" panose="02070309020205020404" pitchFamily="49" charset="0"/>
              </a:rPr>
              <a:t>Idiom Way</a:t>
            </a:r>
          </a:p>
          <a:p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T&gt;</a:t>
            </a:r>
          </a:p>
          <a:p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print_to_t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decltype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PrintTo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declval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&amp;&gt;(),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declval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&lt;*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&gt;()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T&gt;</a:t>
            </a:r>
          </a:p>
          <a:p>
            <a:r>
              <a:rPr lang="en-US" sz="1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constexpr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has_print_to_v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is_detected_v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print_to_t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T&gt;;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00026" y="6436519"/>
            <a:ext cx="895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* The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proposal</a:t>
            </a:r>
            <a:r>
              <a:rPr lang="de-DE" dirty="0"/>
              <a:t> </a:t>
            </a:r>
            <a:r>
              <a:rPr lang="de-DE" dirty="0" smtClean="0">
                <a:hlinkClick r:id="rId2"/>
              </a:rPr>
              <a:t>N4502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C++14, Visual Studio 2015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Conference Highlights 2nd </a:t>
            </a:r>
            <a:r>
              <a:rPr lang="de-DE" dirty="0" err="1" smtClean="0"/>
              <a:t>day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Keynote by Brad Chamberlain from Cray Inc.</a:t>
            </a:r>
          </a:p>
          <a:p>
            <a:pPr lvl="1"/>
            <a:r>
              <a:rPr lang="en-US" dirty="0" smtClean="0"/>
              <a:t>Current state of the open source language Chapel for HPC</a:t>
            </a:r>
          </a:p>
          <a:p>
            <a:r>
              <a:rPr lang="en-US" dirty="0" smtClean="0"/>
              <a:t>John </a:t>
            </a:r>
            <a:r>
              <a:rPr lang="en-US" dirty="0" err="1" smtClean="0"/>
              <a:t>Lakos</a:t>
            </a:r>
            <a:r>
              <a:rPr lang="en-US" dirty="0" smtClean="0"/>
              <a:t>: Local (arena) Memory Allocators</a:t>
            </a:r>
          </a:p>
          <a:p>
            <a:pPr lvl="1"/>
            <a:r>
              <a:rPr lang="en-US" dirty="0" smtClean="0"/>
              <a:t>Introduction into the new allocator concepts that come with C++17</a:t>
            </a:r>
          </a:p>
          <a:p>
            <a:pPr lvl="1"/>
            <a:r>
              <a:rPr lang="en-US" dirty="0" smtClean="0"/>
              <a:t>Overview of performance gain in different contexts</a:t>
            </a:r>
          </a:p>
          <a:p>
            <a:r>
              <a:rPr lang="en-US" dirty="0" smtClean="0"/>
              <a:t> Sergey </a:t>
            </a:r>
            <a:r>
              <a:rPr lang="en-US" dirty="0" err="1" smtClean="0"/>
              <a:t>Ignatchenko</a:t>
            </a:r>
            <a:r>
              <a:rPr lang="en-US" dirty="0" smtClean="0"/>
              <a:t>: Deterministic Components for Interactive Distributed Systems: Benefits and Implementation</a:t>
            </a:r>
          </a:p>
          <a:p>
            <a:pPr lvl="1"/>
            <a:r>
              <a:rPr lang="en-US" dirty="0" smtClean="0"/>
              <a:t>Definition of (non-) deterministic systems</a:t>
            </a:r>
          </a:p>
          <a:p>
            <a:pPr lvl="1"/>
            <a:r>
              <a:rPr lang="en-US" dirty="0" smtClean="0"/>
              <a:t>Overview of how to separate in a system deterministic from non deterministic components</a:t>
            </a:r>
          </a:p>
          <a:p>
            <a:pPr lvl="1"/>
            <a:r>
              <a:rPr lang="en-US" dirty="0" smtClean="0"/>
              <a:t>Demonstration of debugging techniques in a massive multi-player game</a:t>
            </a:r>
          </a:p>
          <a:p>
            <a:r>
              <a:rPr lang="en-US" dirty="0" smtClean="0"/>
              <a:t>Michel </a:t>
            </a:r>
            <a:r>
              <a:rPr lang="en-US" dirty="0" err="1" smtClean="0"/>
              <a:t>Grootjans</a:t>
            </a:r>
            <a:r>
              <a:rPr lang="en-US" dirty="0" smtClean="0"/>
              <a:t>: Why limiting your work in progress will speed up your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7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975</Words>
  <Application>Microsoft Office PowerPoint</Application>
  <PresentationFormat>Breitbild</PresentationFormat>
  <Paragraphs>153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</vt:lpstr>
      <vt:lpstr>ACCU 2017</vt:lpstr>
      <vt:lpstr>My Trip Report</vt:lpstr>
      <vt:lpstr>Finding the Program</vt:lpstr>
      <vt:lpstr>ACCU - Association of C and C++ Users</vt:lpstr>
      <vt:lpstr>My Pre-Conference Tutorial</vt:lpstr>
      <vt:lpstr>My Pre-Conference Tutorial Cont.</vt:lpstr>
      <vt:lpstr>Conference Highlights 1st day</vt:lpstr>
      <vt:lpstr>Marshall Clow The Detection Idiom - a simpler way to SFINAE in C++17*</vt:lpstr>
      <vt:lpstr>Conference Highlights 2nd day</vt:lpstr>
      <vt:lpstr>Bloomberg Event</vt:lpstr>
      <vt:lpstr>Conference Highlights 3rd day</vt:lpstr>
      <vt:lpstr>Conference Dinner</vt:lpstr>
      <vt:lpstr>Conference Highlights 4th day</vt:lpstr>
      <vt:lpstr>Closing Keynote by Herb Sutter</vt:lpstr>
      <vt:lpstr>Closing Keynote by Herb Sutter</vt:lpstr>
      <vt:lpstr>Meta Classes for C++</vt:lpstr>
      <vt:lpstr>Meta Classes: Qt Example</vt:lpstr>
      <vt:lpstr>More on Meta</vt:lpstr>
    </vt:vector>
  </TitlesOfParts>
  <Company>MeViS Medical Solutions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 2017</dc:title>
  <dc:creator>Petriconi, Felix</dc:creator>
  <cp:lastModifiedBy>Petriconi, Felix</cp:lastModifiedBy>
  <cp:revision>38</cp:revision>
  <dcterms:created xsi:type="dcterms:W3CDTF">2017-05-08T08:27:38Z</dcterms:created>
  <dcterms:modified xsi:type="dcterms:W3CDTF">2017-05-12T06:51:30Z</dcterms:modified>
</cp:coreProperties>
</file>